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9"/>
  </p:notesMasterIdLst>
  <p:sldIdLst>
    <p:sldId id="256" r:id="rId2"/>
    <p:sldId id="276" r:id="rId3"/>
    <p:sldId id="257" r:id="rId4"/>
    <p:sldId id="258" r:id="rId5"/>
    <p:sldId id="260" r:id="rId6"/>
    <p:sldId id="261" r:id="rId7"/>
    <p:sldId id="262" r:id="rId8"/>
    <p:sldId id="275" r:id="rId9"/>
    <p:sldId id="264" r:id="rId10"/>
    <p:sldId id="265" r:id="rId11"/>
    <p:sldId id="266" r:id="rId12"/>
    <p:sldId id="267" r:id="rId13"/>
    <p:sldId id="268" r:id="rId14"/>
    <p:sldId id="269" r:id="rId15"/>
    <p:sldId id="270" r:id="rId16"/>
    <p:sldId id="271" r:id="rId17"/>
    <p:sldId id="272" r:id="rId18"/>
    <p:sldId id="274" r:id="rId19"/>
    <p:sldId id="277" r:id="rId20"/>
    <p:sldId id="278" r:id="rId21"/>
    <p:sldId id="279" r:id="rId22"/>
    <p:sldId id="280" r:id="rId23"/>
    <p:sldId id="281" r:id="rId24"/>
    <p:sldId id="282" r:id="rId25"/>
    <p:sldId id="283" r:id="rId26"/>
    <p:sldId id="284" r:id="rId27"/>
    <p:sldId id="286"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84F29E-2DCA-471E-A5B4-6876A7C1F639}" type="datetimeFigureOut">
              <a:rPr lang="en-US" smtClean="0"/>
              <a:pPr/>
              <a:t>1/8/2011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54606E-6E2F-4C45-A9A9-EEA29CD5615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54606E-6E2F-4C45-A9A9-EEA29CD56158}"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54606E-6E2F-4C45-A9A9-EEA29CD56158}"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54606E-6E2F-4C45-A9A9-EEA29CD56158}"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54606E-6E2F-4C45-A9A9-EEA29CD56158}"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54606E-6E2F-4C45-A9A9-EEA29CD56158}"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54606E-6E2F-4C45-A9A9-EEA29CD56158}"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54606E-6E2F-4C45-A9A9-EEA29CD56158}"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54606E-6E2F-4C45-A9A9-EEA29CD56158}"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54606E-6E2F-4C45-A9A9-EEA29CD56158}"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54606E-6E2F-4C45-A9A9-EEA29CD56158}"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54606E-6E2F-4C45-A9A9-EEA29CD56158}"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54606E-6E2F-4C45-A9A9-EEA29CD56158}"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54606E-6E2F-4C45-A9A9-EEA29CD56158}"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54606E-6E2F-4C45-A9A9-EEA29CD56158}"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54606E-6E2F-4C45-A9A9-EEA29CD56158}"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54606E-6E2F-4C45-A9A9-EEA29CD56158}"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54606E-6E2F-4C45-A9A9-EEA29CD56158}"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54606E-6E2F-4C45-A9A9-EEA29CD56158}"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54606E-6E2F-4C45-A9A9-EEA29CD56158}"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54606E-6E2F-4C45-A9A9-EEA29CD56158}" type="slidenum">
              <a:rPr lang="en-US" smtClean="0"/>
              <a:pPr/>
              <a:t>27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54606E-6E2F-4C45-A9A9-EEA29CD56158}"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54606E-6E2F-4C45-A9A9-EEA29CD56158}"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54606E-6E2F-4C45-A9A9-EEA29CD56158}"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54606E-6E2F-4C45-A9A9-EEA29CD56158}"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54606E-6E2F-4C45-A9A9-EEA29CD56158}"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54606E-6E2F-4C45-A9A9-EEA29CD56158}"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B54606E-6E2F-4C45-A9A9-EEA29CD56158}"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2D0A394D-069D-4CA7-87C1-2D955D8EE821}" type="datetimeFigureOut">
              <a:rPr lang="en-US" smtClean="0"/>
              <a:pPr/>
              <a:t>1/8/2011</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FEA4A332-E0E0-4F99-8B31-96E6A88E175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D0A394D-069D-4CA7-87C1-2D955D8EE821}" type="datetimeFigureOut">
              <a:rPr lang="en-US" smtClean="0"/>
              <a:pPr/>
              <a:t>1/8/2011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EA4A332-E0E0-4F99-8B31-96E6A88E175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2D0A394D-069D-4CA7-87C1-2D955D8EE821}" type="datetimeFigureOut">
              <a:rPr lang="en-US" smtClean="0"/>
              <a:pPr/>
              <a:t>1/8/2011</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FEA4A332-E0E0-4F99-8B31-96E6A88E175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D0A394D-069D-4CA7-87C1-2D955D8EE821}" type="datetimeFigureOut">
              <a:rPr lang="en-US" smtClean="0"/>
              <a:pPr/>
              <a:t>1/8/2011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EA4A332-E0E0-4F99-8B31-96E6A88E175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2D0A394D-069D-4CA7-87C1-2D955D8EE821}" type="datetimeFigureOut">
              <a:rPr lang="en-US" smtClean="0"/>
              <a:pPr/>
              <a:t>1/8/2011</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FEA4A332-E0E0-4F99-8B31-96E6A88E175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D0A394D-069D-4CA7-87C1-2D955D8EE821}" type="datetimeFigureOut">
              <a:rPr lang="en-US" smtClean="0"/>
              <a:pPr/>
              <a:t>1/8/2011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EA4A332-E0E0-4F99-8B31-96E6A88E175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D0A394D-069D-4CA7-87C1-2D955D8EE821}" type="datetimeFigureOut">
              <a:rPr lang="en-US" smtClean="0"/>
              <a:pPr/>
              <a:t>1/8/2011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EA4A332-E0E0-4F99-8B31-96E6A88E175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D0A394D-069D-4CA7-87C1-2D955D8EE821}" type="datetimeFigureOut">
              <a:rPr lang="en-US" smtClean="0"/>
              <a:pPr/>
              <a:t>1/8/2011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EA4A332-E0E0-4F99-8B31-96E6A88E175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2D0A394D-069D-4CA7-87C1-2D955D8EE821}" type="datetimeFigureOut">
              <a:rPr lang="en-US" smtClean="0"/>
              <a:pPr/>
              <a:t>1/8/2011</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FEA4A332-E0E0-4F99-8B31-96E6A88E175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D0A394D-069D-4CA7-87C1-2D955D8EE821}" type="datetimeFigureOut">
              <a:rPr lang="en-US" smtClean="0"/>
              <a:pPr/>
              <a:t>1/8/2011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EA4A332-E0E0-4F99-8B31-96E6A88E175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2D0A394D-069D-4CA7-87C1-2D955D8EE821}" type="datetimeFigureOut">
              <a:rPr lang="en-US" smtClean="0"/>
              <a:pPr/>
              <a:t>1/8/2011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EA4A332-E0E0-4F99-8B31-96E6A88E1758}"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2D0A394D-069D-4CA7-87C1-2D955D8EE821}" type="datetimeFigureOut">
              <a:rPr lang="en-US" smtClean="0"/>
              <a:pPr/>
              <a:t>1/8/2011</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FEA4A332-E0E0-4F99-8B31-96E6A88E175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BUDGET &amp; RESOURCE PLANNING WORKSHOP</a:t>
            </a:r>
            <a:endParaRPr lang="en-US" b="1" dirty="0"/>
          </a:p>
        </p:txBody>
      </p:sp>
      <p:sp>
        <p:nvSpPr>
          <p:cNvPr id="3" name="Subtitle 2"/>
          <p:cNvSpPr>
            <a:spLocks noGrp="1"/>
          </p:cNvSpPr>
          <p:nvPr>
            <p:ph type="subTitle" idx="1"/>
          </p:nvPr>
        </p:nvSpPr>
        <p:spPr/>
        <p:txBody>
          <a:bodyPr/>
          <a:lstStyle/>
          <a:p>
            <a:r>
              <a:rPr lang="en-US" dirty="0" smtClean="0"/>
              <a:t>Summer of Solutions January Gathering 2011</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Housing</a:t>
            </a:r>
            <a:endParaRPr lang="en-US" dirty="0"/>
          </a:p>
        </p:txBody>
      </p:sp>
      <p:sp>
        <p:nvSpPr>
          <p:cNvPr id="3" name="Content Placeholder 2"/>
          <p:cNvSpPr>
            <a:spLocks noGrp="1"/>
          </p:cNvSpPr>
          <p:nvPr>
            <p:ph idx="1"/>
          </p:nvPr>
        </p:nvSpPr>
        <p:spPr>
          <a:xfrm>
            <a:off x="381000" y="1600200"/>
            <a:ext cx="8305800" cy="4800600"/>
          </a:xfrm>
        </p:spPr>
        <p:txBody>
          <a:bodyPr>
            <a:normAutofit fontScale="25000" lnSpcReduction="20000"/>
          </a:bodyPr>
          <a:lstStyle/>
          <a:p>
            <a:pPr lvl="0"/>
            <a:r>
              <a:rPr lang="en-US" sz="8000" dirty="0"/>
              <a:t>How many full-time participants do you want to have in your program? Lower range? Upper range? These are the primary people whose needs you need to fill.</a:t>
            </a:r>
          </a:p>
          <a:p>
            <a:pPr lvl="0"/>
            <a:r>
              <a:rPr lang="en-US" sz="8000" dirty="0"/>
              <a:t>Of those full-time participants, how many will already be living in the neighborhood or city where you will work? How many will need new housing? Do you plan to provide housing for everyone who needs it, or will some people have to figure out their own housing if they have less need.</a:t>
            </a:r>
          </a:p>
          <a:p>
            <a:pPr lvl="0"/>
            <a:r>
              <a:rPr lang="en-US" sz="8000" dirty="0"/>
              <a:t>How will full-time participants who need housing be housed? How much will that cost for the number of people who will need housing for the time period of your program (consider how many month-long rental periods you will have)? </a:t>
            </a:r>
          </a:p>
          <a:p>
            <a:pPr lvl="0"/>
            <a:r>
              <a:rPr lang="en-US" sz="8000" dirty="0"/>
              <a:t>Can you minimize these costs through </a:t>
            </a:r>
            <a:r>
              <a:rPr lang="en-US" sz="8000" dirty="0" err="1"/>
              <a:t>homestays</a:t>
            </a:r>
            <a:r>
              <a:rPr lang="en-US" sz="8000" dirty="0"/>
              <a:t> or group spaces? Is there a chance you can get some or all of this donated in-kind (if so, write down the dollar value of that housing, but also mention that you may be able to get it in-kind).</a:t>
            </a:r>
          </a:p>
          <a:p>
            <a:pPr lvl="0"/>
            <a:r>
              <a:rPr lang="en-US" sz="8000" dirty="0"/>
              <a:t>When will you need that housing secured? Think about rent deposit, and when you will need to notify participants.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Meetings</a:t>
            </a:r>
            <a:endParaRPr lang="en-US" dirty="0"/>
          </a:p>
        </p:txBody>
      </p:sp>
      <p:sp>
        <p:nvSpPr>
          <p:cNvPr id="3" name="Content Placeholder 2"/>
          <p:cNvSpPr>
            <a:spLocks noGrp="1"/>
          </p:cNvSpPr>
          <p:nvPr>
            <p:ph idx="1"/>
          </p:nvPr>
        </p:nvSpPr>
        <p:spPr/>
        <p:txBody>
          <a:bodyPr>
            <a:normAutofit lnSpcReduction="10000"/>
          </a:bodyPr>
          <a:lstStyle/>
          <a:p>
            <a:pPr lvl="0"/>
            <a:r>
              <a:rPr lang="en-US" dirty="0"/>
              <a:t>Where will your meetings, activities, and other day-to-day operations take place? Consider the need for diverse spaces. Can you use some spaces that will also be living spaces? Are there other spaces through partner organizations or in the community that you will have access to? Does this include computing spaces, gathering spaces, etc?</a:t>
            </a:r>
          </a:p>
          <a:p>
            <a:pPr lvl="0"/>
            <a:r>
              <a:rPr lang="en-US" dirty="0"/>
              <a:t>What will meeting/ group space cost, if anything? Can you minimize this cost through in-kind donations. When will you need to secure these resources?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a:t>
            </a:r>
            <a:endParaRPr lang="en-US" dirty="0"/>
          </a:p>
        </p:txBody>
      </p:sp>
      <p:sp>
        <p:nvSpPr>
          <p:cNvPr id="3" name="Content Placeholder 2"/>
          <p:cNvSpPr>
            <a:spLocks noGrp="1"/>
          </p:cNvSpPr>
          <p:nvPr>
            <p:ph idx="1"/>
          </p:nvPr>
        </p:nvSpPr>
        <p:spPr/>
        <p:txBody>
          <a:bodyPr>
            <a:normAutofit lnSpcReduction="10000"/>
          </a:bodyPr>
          <a:lstStyle/>
          <a:p>
            <a:pPr lvl="0"/>
            <a:r>
              <a:rPr lang="en-US" dirty="0"/>
              <a:t> Do you seek to cover participants food costs throughout the summer? If so, what will that cost? If not, what food costs do you need to budget for during training week, closing week, or other special periods where you are supporting the group’s needs? If you have no idea about this, you can talk it over with folks who have planned events like these national gatherings.</a:t>
            </a:r>
          </a:p>
          <a:p>
            <a:pPr lvl="0"/>
            <a:r>
              <a:rPr lang="en-US" dirty="0"/>
              <a:t>Can you minimize these food costs or get in-kind donations? Probably, most of your food costs will come during the summer or just before, but are there any earlier deadlines?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Travel</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a:t> Do you plan to cover any travel costs, either for participants arriving at your program, or within your program location? </a:t>
            </a:r>
          </a:p>
          <a:p>
            <a:pPr lvl="0"/>
            <a:r>
              <a:rPr lang="en-US" dirty="0"/>
              <a:t>How will participants who are not from the area get to the city (train, car, plane, bike, etc.). How will they get around within the area (foot, bus, bike, car, etc.) – this obviously also has implications for the program atmosphere and sustainability?</a:t>
            </a:r>
          </a:p>
          <a:p>
            <a:pPr lvl="0"/>
            <a:r>
              <a:rPr lang="en-US" dirty="0"/>
              <a:t>How much will transportation cost, if anything. Can you minimize these costs or get them in-kind by locating the program compactly, organizing a bike loan, car-sharing, etc? When will you need to secure these resources.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Need-based Stipends</a:t>
            </a:r>
            <a:endParaRPr lang="en-US" dirty="0"/>
          </a:p>
        </p:txBody>
      </p:sp>
      <p:sp>
        <p:nvSpPr>
          <p:cNvPr id="3" name="Content Placeholder 2"/>
          <p:cNvSpPr>
            <a:spLocks noGrp="1"/>
          </p:cNvSpPr>
          <p:nvPr>
            <p:ph idx="1"/>
          </p:nvPr>
        </p:nvSpPr>
        <p:spPr/>
        <p:txBody>
          <a:bodyPr>
            <a:normAutofit/>
          </a:bodyPr>
          <a:lstStyle/>
          <a:p>
            <a:pPr lvl="0"/>
            <a:r>
              <a:rPr lang="en-US" dirty="0"/>
              <a:t>What need-based stipends do you seek to provide for program participants? Think about how this ties into your goals for anti-oppression and making your program accessible. How much will participants need to commit themselves to the summer? How many such need-based stipends do you seek to provide? </a:t>
            </a:r>
          </a:p>
          <a:p>
            <a:pPr lvl="0"/>
            <a:r>
              <a:rPr lang="en-US" dirty="0"/>
              <a:t>When will you need such stipends?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Supplies</a:t>
            </a:r>
            <a:endParaRPr lang="en-US" dirty="0"/>
          </a:p>
        </p:txBody>
      </p:sp>
      <p:sp>
        <p:nvSpPr>
          <p:cNvPr id="3" name="Content Placeholder 2"/>
          <p:cNvSpPr>
            <a:spLocks noGrp="1"/>
          </p:cNvSpPr>
          <p:nvPr>
            <p:ph idx="1"/>
          </p:nvPr>
        </p:nvSpPr>
        <p:spPr/>
        <p:txBody>
          <a:bodyPr>
            <a:normAutofit lnSpcReduction="10000"/>
          </a:bodyPr>
          <a:lstStyle/>
          <a:p>
            <a:pPr lvl="0"/>
            <a:r>
              <a:rPr lang="en-US" dirty="0"/>
              <a:t>What specific project-related materials, supplies, equipment etc. will you need? Can you secure these in-kind or in a revenue neutral (or positive, if you are selling things or providing a service for a fee) manner?</a:t>
            </a:r>
          </a:p>
          <a:p>
            <a:pPr lvl="0"/>
            <a:r>
              <a:rPr lang="en-US" dirty="0"/>
              <a:t>What will these supplies or materials cost? If you plan to do this in a revenue-neutral or revenue-positive manner, what up-front capital will you need?</a:t>
            </a:r>
          </a:p>
          <a:p>
            <a:pPr lvl="0"/>
            <a:r>
              <a:rPr lang="en-US" dirty="0"/>
              <a:t>When will you need these resources (again, please consider if you can secure any of it in-kind)?</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August Gathering</a:t>
            </a:r>
            <a:endParaRPr lang="en-US" dirty="0"/>
          </a:p>
        </p:txBody>
      </p:sp>
      <p:sp>
        <p:nvSpPr>
          <p:cNvPr id="3" name="Content Placeholder 2"/>
          <p:cNvSpPr>
            <a:spLocks noGrp="1"/>
          </p:cNvSpPr>
          <p:nvPr>
            <p:ph idx="1"/>
          </p:nvPr>
        </p:nvSpPr>
        <p:spPr/>
        <p:txBody>
          <a:bodyPr/>
          <a:lstStyle/>
          <a:p>
            <a:pPr lvl="0"/>
            <a:r>
              <a:rPr lang="en-US" dirty="0"/>
              <a:t>How many people do you plan to bring to the August Gathering? How will they get there? What will it cost?</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Sustaining Projects</a:t>
            </a:r>
            <a:endParaRPr lang="en-US" dirty="0"/>
          </a:p>
        </p:txBody>
      </p:sp>
      <p:sp>
        <p:nvSpPr>
          <p:cNvPr id="3" name="Content Placeholder 2"/>
          <p:cNvSpPr>
            <a:spLocks noGrp="1"/>
          </p:cNvSpPr>
          <p:nvPr>
            <p:ph idx="1"/>
          </p:nvPr>
        </p:nvSpPr>
        <p:spPr/>
        <p:txBody>
          <a:bodyPr/>
          <a:lstStyle/>
          <a:p>
            <a:pPr lvl="0"/>
            <a:r>
              <a:rPr lang="en-US" dirty="0"/>
              <a:t>Think about what will be needed to sustain the fruits of your work beyond the summer? Will that take additional staff funding, space, or materials? If there are any such costs, how much will they be and by when do you need to secure them?</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667000"/>
            <a:ext cx="7772400" cy="1362075"/>
          </a:xfrm>
        </p:spPr>
        <p:txBody>
          <a:bodyPr>
            <a:normAutofit fontScale="90000"/>
          </a:bodyPr>
          <a:lstStyle/>
          <a:p>
            <a:pPr algn="ctr"/>
            <a:r>
              <a:rPr lang="en-US" dirty="0" smtClean="0"/>
              <a:t>Resource Generating Plan Development</a:t>
            </a:r>
            <a:br>
              <a:rPr lang="en-US" dirty="0" smtClean="0"/>
            </a:b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Events</a:t>
            </a:r>
            <a:endParaRPr lang="en-US" dirty="0"/>
          </a:p>
        </p:txBody>
      </p:sp>
      <p:sp>
        <p:nvSpPr>
          <p:cNvPr id="5" name="Content Placeholder 4"/>
          <p:cNvSpPr>
            <a:spLocks noGrp="1"/>
          </p:cNvSpPr>
          <p:nvPr>
            <p:ph idx="1"/>
          </p:nvPr>
        </p:nvSpPr>
        <p:spPr/>
        <p:txBody>
          <a:bodyPr/>
          <a:lstStyle/>
          <a:p>
            <a:pPr lvl="0"/>
            <a:r>
              <a:rPr lang="en-US" dirty="0"/>
              <a:t>What kinds of fundraising events would you like to set up? Think about the work-return ratio of each event you might want to undertake.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38200" y="2819400"/>
            <a:ext cx="7772400" cy="1362075"/>
          </a:xfrm>
        </p:spPr>
        <p:txBody>
          <a:bodyPr>
            <a:normAutofit fontScale="90000"/>
          </a:bodyPr>
          <a:lstStyle/>
          <a:p>
            <a:pPr algn="ctr"/>
            <a:r>
              <a:rPr lang="en-US" dirty="0" smtClean="0"/>
              <a:t>Steps for building a budget and resource generation plan</a:t>
            </a:r>
            <a:br>
              <a:rPr lang="en-US" dirty="0" smtClean="0"/>
            </a:b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Asks</a:t>
            </a:r>
            <a:endParaRPr lang="en-US" dirty="0"/>
          </a:p>
        </p:txBody>
      </p:sp>
      <p:sp>
        <p:nvSpPr>
          <p:cNvPr id="3" name="Content Placeholder 2"/>
          <p:cNvSpPr>
            <a:spLocks noGrp="1"/>
          </p:cNvSpPr>
          <p:nvPr>
            <p:ph idx="1"/>
          </p:nvPr>
        </p:nvSpPr>
        <p:spPr/>
        <p:txBody>
          <a:bodyPr>
            <a:normAutofit lnSpcReduction="10000"/>
          </a:bodyPr>
          <a:lstStyle/>
          <a:p>
            <a:pPr lvl="0"/>
            <a:r>
              <a:rPr lang="en-US" dirty="0"/>
              <a:t>How your program leadership team will go about making asks to local businesses, organizations, local governments, academic institutions, etc. for housing, food, supplies, money, and other resources you may need? Who you will ask and what you will ask them for.</a:t>
            </a:r>
          </a:p>
          <a:p>
            <a:pPr lvl="0"/>
            <a:r>
              <a:rPr lang="en-US" dirty="0"/>
              <a:t>How will your program leadership team and especially the participants in your program once they are engaged go about making asks to friends and family for support? Especially for program participants, how will this be framed in an engaging and motivating way?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Products/Services</a:t>
            </a:r>
            <a:endParaRPr lang="en-US" dirty="0"/>
          </a:p>
        </p:txBody>
      </p:sp>
      <p:sp>
        <p:nvSpPr>
          <p:cNvPr id="3" name="Content Placeholder 2"/>
          <p:cNvSpPr>
            <a:spLocks noGrp="1"/>
          </p:cNvSpPr>
          <p:nvPr>
            <p:ph idx="1"/>
          </p:nvPr>
        </p:nvSpPr>
        <p:spPr/>
        <p:txBody>
          <a:bodyPr/>
          <a:lstStyle/>
          <a:p>
            <a:pPr lvl="0"/>
            <a:r>
              <a:rPr lang="en-US" dirty="0"/>
              <a:t>Are there any products </a:t>
            </a:r>
            <a:r>
              <a:rPr lang="en-US" dirty="0" smtClean="0"/>
              <a:t>or </a:t>
            </a:r>
            <a:r>
              <a:rPr lang="en-US" dirty="0"/>
              <a:t>services that you can sell either before or during your program to generate resources? Again, consider the degree of fit with the mission and purpose of your program and the work-return ratio. Who will you sell these products and services to? How do you know that there is demand for them? What will you charge?</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Partnerships</a:t>
            </a:r>
            <a:endParaRPr lang="en-US" dirty="0"/>
          </a:p>
        </p:txBody>
      </p:sp>
      <p:sp>
        <p:nvSpPr>
          <p:cNvPr id="3" name="Content Placeholder 2"/>
          <p:cNvSpPr>
            <a:spLocks noGrp="1"/>
          </p:cNvSpPr>
          <p:nvPr>
            <p:ph idx="1"/>
          </p:nvPr>
        </p:nvSpPr>
        <p:spPr/>
        <p:txBody>
          <a:bodyPr/>
          <a:lstStyle/>
          <a:p>
            <a:pPr lvl="0"/>
            <a:r>
              <a:rPr lang="en-US" dirty="0"/>
              <a:t>Can you form program-related partnerships that will result in resources for your program? Will organizations or businesses provide stipend funding, housing, meeting space, or other needs in return for the work your program provides?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Grants</a:t>
            </a:r>
            <a:endParaRPr lang="en-US" dirty="0"/>
          </a:p>
        </p:txBody>
      </p:sp>
      <p:sp>
        <p:nvSpPr>
          <p:cNvPr id="3" name="Content Placeholder 2"/>
          <p:cNvSpPr>
            <a:spLocks noGrp="1"/>
          </p:cNvSpPr>
          <p:nvPr>
            <p:ph idx="1"/>
          </p:nvPr>
        </p:nvSpPr>
        <p:spPr/>
        <p:txBody>
          <a:bodyPr/>
          <a:lstStyle/>
          <a:p>
            <a:pPr lvl="0"/>
            <a:r>
              <a:rPr lang="en-US" dirty="0"/>
              <a:t>What local and regional grants are available for the type of work you seek to do? When are they do? How much are they for? What are you required to do both to get the grant and to successfully fill the conditions of the grant?</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Other/Alumni Pledges</a:t>
            </a:r>
            <a:endParaRPr lang="en-US" dirty="0"/>
          </a:p>
        </p:txBody>
      </p:sp>
      <p:sp>
        <p:nvSpPr>
          <p:cNvPr id="3" name="Content Placeholder 2"/>
          <p:cNvSpPr>
            <a:spLocks noGrp="1"/>
          </p:cNvSpPr>
          <p:nvPr>
            <p:ph idx="1"/>
          </p:nvPr>
        </p:nvSpPr>
        <p:spPr/>
        <p:txBody>
          <a:bodyPr/>
          <a:lstStyle/>
          <a:p>
            <a:pPr lvl="0"/>
            <a:r>
              <a:rPr lang="en-US" dirty="0"/>
              <a:t>Are there other resource-generating strategies not yet mentioned that you want to pursue? One example might be engaging participants in making pledges to support participants in future </a:t>
            </a:r>
            <a:r>
              <a:rPr lang="en-US" dirty="0" err="1"/>
              <a:t>years.This</a:t>
            </a:r>
            <a:r>
              <a:rPr lang="en-US" dirty="0"/>
              <a:t> obviously won’t do much for this program, but may help in subsequent years.</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1 Strategy</a:t>
            </a:r>
            <a:endParaRPr lang="en-US" dirty="0"/>
          </a:p>
        </p:txBody>
      </p:sp>
      <p:sp>
        <p:nvSpPr>
          <p:cNvPr id="3" name="Content Placeholder 2"/>
          <p:cNvSpPr>
            <a:spLocks noGrp="1"/>
          </p:cNvSpPr>
          <p:nvPr>
            <p:ph idx="1"/>
          </p:nvPr>
        </p:nvSpPr>
        <p:spPr/>
        <p:txBody>
          <a:bodyPr>
            <a:normAutofit fontScale="85000" lnSpcReduction="20000"/>
          </a:bodyPr>
          <a:lstStyle/>
          <a:p>
            <a:endParaRPr lang="en-US" dirty="0" smtClean="0"/>
          </a:p>
          <a:p>
            <a:pPr lvl="1"/>
            <a:r>
              <a:rPr lang="en-US" dirty="0"/>
              <a:t>Clearly define what the strategy is (a concert, asking local restaurants for food donations, etc.)</a:t>
            </a:r>
          </a:p>
          <a:p>
            <a:pPr lvl="1"/>
            <a:r>
              <a:rPr lang="en-US" dirty="0"/>
              <a:t>What date/ time period will this take place in? Why does this make sense in terms of your budget and your needs?</a:t>
            </a:r>
          </a:p>
          <a:p>
            <a:pPr lvl="1"/>
            <a:r>
              <a:rPr lang="en-US" dirty="0"/>
              <a:t>What will each ask/sale/other unit amount in? $20? 35 bagels? 1 place for someone to stay?</a:t>
            </a:r>
          </a:p>
          <a:p>
            <a:pPr lvl="1"/>
            <a:r>
              <a:rPr lang="en-US" dirty="0"/>
              <a:t>How many units will this strategy reasonable secure? 100 people at the concert? 12 restaurant donations? 1 grant with 30% chance of getting it?</a:t>
            </a:r>
          </a:p>
          <a:p>
            <a:pPr lvl="1"/>
            <a:r>
              <a:rPr lang="en-US" dirty="0"/>
              <a:t>What is the total value of resources that you will reasonably secure from this strategy? $400? Housing for 10 people? Meeting space? Stipends for 3 people working on transportation? </a:t>
            </a:r>
          </a:p>
          <a:p>
            <a:pPr lvl="1"/>
            <a:r>
              <a:rPr lang="en-US" dirty="0"/>
              <a:t>How significantly might your estimates be off in terms of how much you will secure? How much will this effect your program? </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1 Strategy</a:t>
            </a:r>
            <a:endParaRPr lang="en-US" dirty="0"/>
          </a:p>
        </p:txBody>
      </p:sp>
      <p:sp>
        <p:nvSpPr>
          <p:cNvPr id="3" name="Content Placeholder 2"/>
          <p:cNvSpPr>
            <a:spLocks noGrp="1"/>
          </p:cNvSpPr>
          <p:nvPr>
            <p:ph idx="1"/>
          </p:nvPr>
        </p:nvSpPr>
        <p:spPr/>
        <p:txBody>
          <a:bodyPr>
            <a:normAutofit fontScale="85000" lnSpcReduction="20000"/>
          </a:bodyPr>
          <a:lstStyle/>
          <a:p>
            <a:endParaRPr lang="en-US" dirty="0" smtClean="0"/>
          </a:p>
          <a:p>
            <a:pPr lvl="1"/>
            <a:r>
              <a:rPr lang="en-US" dirty="0"/>
              <a:t>What are all the steps that will need to be taken to secure these resources? Include steps with numbers like “ask 400 people to come to the concert to get 100 to show up” or “make 15 baked goods” or “have 20 people write 10 personal ask letters each”. Include steps that may occur after the funding is received, including thank you cards, grant reports, clean up, and depositing/ accounting for money. For each step, estimate how much time it will take.</a:t>
            </a:r>
          </a:p>
          <a:p>
            <a:pPr lvl="1"/>
            <a:r>
              <a:rPr lang="en-US" dirty="0"/>
              <a:t>Make sure that you feel that this strategy is worthwhile before proceeding. Is it building a long-term base of support/ interest in your program? Is it building your capacity to generate more resources in the future? Are the resources it will raise worth the money it will take?</a:t>
            </a:r>
          </a:p>
          <a:p>
            <a:pPr lvl="1"/>
            <a:r>
              <a:rPr lang="en-US" dirty="0"/>
              <a:t>Identify who will be responsible for each step by which deadline. Who will be accountable for this fundraising strategy overall to make sure that things stay on track?</a:t>
            </a:r>
          </a:p>
          <a:p>
            <a:pPr>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BUDGET &amp; RESOURCE PLANNING WORKSHOP</a:t>
            </a:r>
            <a:endParaRPr lang="en-US" b="1" dirty="0"/>
          </a:p>
        </p:txBody>
      </p:sp>
      <p:sp>
        <p:nvSpPr>
          <p:cNvPr id="3" name="Subtitle 2"/>
          <p:cNvSpPr>
            <a:spLocks noGrp="1"/>
          </p:cNvSpPr>
          <p:nvPr>
            <p:ph type="subTitle" idx="1"/>
          </p:nvPr>
        </p:nvSpPr>
        <p:spPr/>
        <p:txBody>
          <a:bodyPr/>
          <a:lstStyle/>
          <a:p>
            <a:r>
              <a:rPr lang="en-US" dirty="0" smtClean="0"/>
              <a:t>Summer of Solutions January Gathering 2011</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1. Budget development</a:t>
            </a:r>
            <a:br>
              <a:rPr lang="en-US" dirty="0" smtClean="0"/>
            </a:br>
            <a:endParaRPr lang="en-US" dirty="0"/>
          </a:p>
        </p:txBody>
      </p:sp>
      <p:sp>
        <p:nvSpPr>
          <p:cNvPr id="3" name="Content Placeholder 2"/>
          <p:cNvSpPr>
            <a:spLocks noGrp="1"/>
          </p:cNvSpPr>
          <p:nvPr>
            <p:ph idx="1"/>
          </p:nvPr>
        </p:nvSpPr>
        <p:spPr/>
        <p:txBody>
          <a:bodyPr>
            <a:normAutofit/>
          </a:bodyPr>
          <a:lstStyle/>
          <a:p>
            <a:pPr lvl="0"/>
            <a:r>
              <a:rPr lang="en-US" dirty="0" smtClean="0"/>
              <a:t>Identify </a:t>
            </a:r>
            <a:r>
              <a:rPr lang="en-US" dirty="0"/>
              <a:t>what your needs are for your program</a:t>
            </a:r>
          </a:p>
          <a:p>
            <a:pPr lvl="0"/>
            <a:r>
              <a:rPr lang="en-US" dirty="0"/>
              <a:t>Identify when you have those needs</a:t>
            </a:r>
          </a:p>
          <a:p>
            <a:pPr lvl="0"/>
            <a:r>
              <a:rPr lang="en-US" dirty="0"/>
              <a:t>Identify what those needs cost</a:t>
            </a:r>
          </a:p>
          <a:p>
            <a:pPr lvl="0"/>
            <a:r>
              <a:rPr lang="en-US" dirty="0"/>
              <a:t>Identify which of those needs you can/ may be able to meet in-kind</a:t>
            </a:r>
          </a:p>
          <a:p>
            <a:pPr lvl="0"/>
            <a:r>
              <a:rPr lang="en-US" dirty="0"/>
              <a:t>Identify what needs are the highest and lowest priorities. What will you do if you have more/less resources?</a:t>
            </a:r>
          </a:p>
          <a:p>
            <a:pPr lvl="0"/>
            <a:r>
              <a:rPr lang="en-US" dirty="0"/>
              <a:t>Write it down and come up with a total budget</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2. Resource generation strategy development</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Identify </a:t>
            </a:r>
            <a:r>
              <a:rPr lang="en-US" dirty="0"/>
              <a:t>available strategies for generating resources</a:t>
            </a:r>
          </a:p>
          <a:p>
            <a:pPr lvl="0"/>
            <a:r>
              <a:rPr lang="en-US" dirty="0"/>
              <a:t>Identify which needs these strategies can fill. Do they fit the timeframes and priorities of needs? </a:t>
            </a:r>
          </a:p>
          <a:p>
            <a:pPr lvl="0"/>
            <a:r>
              <a:rPr lang="en-US" dirty="0"/>
              <a:t>Evaluate the risk and return of each strategy? Are they likely enough and significant enough to meet the needs?</a:t>
            </a:r>
          </a:p>
          <a:p>
            <a:pPr lvl="0"/>
            <a:r>
              <a:rPr lang="en-US" dirty="0"/>
              <a:t>Estimate/ identify the amounts you are likely to receive from each source as well as what likelihood you feel you will achieve it.</a:t>
            </a:r>
          </a:p>
          <a:p>
            <a:pPr lvl="0"/>
            <a:r>
              <a:rPr lang="en-US" dirty="0"/>
              <a:t>Write a timeline of what resource strategies you will pursue, including the relevant dates. Make sure to include non-monetary resources.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3. Actualization</a:t>
            </a:r>
            <a:br>
              <a:rPr lang="en-US" dirty="0" smtClean="0"/>
            </a:br>
            <a:endParaRPr lang="en-US" dirty="0"/>
          </a:p>
        </p:txBody>
      </p:sp>
      <p:sp>
        <p:nvSpPr>
          <p:cNvPr id="3" name="Content Placeholder 2"/>
          <p:cNvSpPr>
            <a:spLocks noGrp="1"/>
          </p:cNvSpPr>
          <p:nvPr>
            <p:ph idx="1"/>
          </p:nvPr>
        </p:nvSpPr>
        <p:spPr/>
        <p:txBody>
          <a:bodyPr/>
          <a:lstStyle/>
          <a:p>
            <a:pPr lvl="0"/>
            <a:r>
              <a:rPr lang="en-US" dirty="0" smtClean="0"/>
              <a:t>Identify </a:t>
            </a:r>
            <a:r>
              <a:rPr lang="en-US" dirty="0"/>
              <a:t>the steps and work that will need to be done to achieve each resource generating strategy, and put them on a timeline that will allow you to meet them.</a:t>
            </a:r>
          </a:p>
          <a:p>
            <a:pPr lvl="0"/>
            <a:r>
              <a:rPr lang="en-US" dirty="0"/>
              <a:t>Establish clear accountability for different resource-generating activities or specific tasks within them so that they will be achieved.</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4. Revision</a:t>
            </a:r>
            <a:endParaRPr lang="en-US" dirty="0"/>
          </a:p>
        </p:txBody>
      </p:sp>
      <p:sp>
        <p:nvSpPr>
          <p:cNvPr id="3" name="Content Placeholder 2"/>
          <p:cNvSpPr>
            <a:spLocks noGrp="1"/>
          </p:cNvSpPr>
          <p:nvPr>
            <p:ph idx="1"/>
          </p:nvPr>
        </p:nvSpPr>
        <p:spPr/>
        <p:txBody>
          <a:bodyPr>
            <a:normAutofit/>
          </a:bodyPr>
          <a:lstStyle/>
          <a:p>
            <a:pPr lvl="0"/>
            <a:r>
              <a:rPr lang="en-US" dirty="0" smtClean="0"/>
              <a:t>Review </a:t>
            </a:r>
            <a:r>
              <a:rPr lang="en-US" dirty="0"/>
              <a:t>and revise your budget and resource generating plan with an eye towards building long-term social capital and increasing your capacity to raise resources over time. </a:t>
            </a:r>
            <a:r>
              <a:rPr lang="en-US" dirty="0" err="1"/>
              <a:t>Ie</a:t>
            </a:r>
            <a:r>
              <a:rPr lang="en-US" dirty="0"/>
              <a:t>, make sure your plan builds long-term relationships that make supporters feel valued, advances your ability to generate revenue, and doesn’t exhaust/ turn away people. </a:t>
            </a:r>
            <a:r>
              <a:rPr lang="en-US" dirty="0" err="1"/>
              <a:t>Ie</a:t>
            </a:r>
            <a:r>
              <a:rPr lang="en-US" dirty="0"/>
              <a:t>, we are investing as opposed to spending.</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5. Implementation</a:t>
            </a:r>
            <a:br>
              <a:rPr lang="en-US" dirty="0" smtClean="0"/>
            </a:br>
            <a:endParaRPr lang="en-US" dirty="0"/>
          </a:p>
        </p:txBody>
      </p:sp>
      <p:sp>
        <p:nvSpPr>
          <p:cNvPr id="3" name="Content Placeholder 2"/>
          <p:cNvSpPr>
            <a:spLocks noGrp="1"/>
          </p:cNvSpPr>
          <p:nvPr>
            <p:ph idx="1"/>
          </p:nvPr>
        </p:nvSpPr>
        <p:spPr/>
        <p:txBody>
          <a:bodyPr/>
          <a:lstStyle/>
          <a:p>
            <a:pPr lvl="0"/>
            <a:r>
              <a:rPr lang="en-US" dirty="0" smtClean="0"/>
              <a:t>Implement </a:t>
            </a:r>
            <a:r>
              <a:rPr lang="en-US" dirty="0"/>
              <a:t>your plan, and start raising monetary and non-monetary resources</a:t>
            </a:r>
          </a:p>
          <a:p>
            <a:pPr lvl="0"/>
            <a:r>
              <a:rPr lang="en-US" dirty="0"/>
              <a:t>Make sure you are using sound accounting and money management practices as you raise your budget and start spending funds.</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3200"/>
            <a:ext cx="7772400" cy="1362075"/>
          </a:xfrm>
        </p:spPr>
        <p:txBody>
          <a:bodyPr/>
          <a:lstStyle/>
          <a:p>
            <a:pPr algn="ctr"/>
            <a:r>
              <a:rPr lang="en-US" dirty="0" smtClean="0"/>
              <a:t>Budget Development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a:t>
            </a:r>
            <a:endParaRPr lang="en-US" dirty="0"/>
          </a:p>
        </p:txBody>
      </p:sp>
      <p:sp>
        <p:nvSpPr>
          <p:cNvPr id="3" name="Content Placeholder 2"/>
          <p:cNvSpPr>
            <a:spLocks noGrp="1"/>
          </p:cNvSpPr>
          <p:nvPr>
            <p:ph idx="1"/>
          </p:nvPr>
        </p:nvSpPr>
        <p:spPr/>
        <p:txBody>
          <a:bodyPr>
            <a:normAutofit/>
          </a:bodyPr>
          <a:lstStyle/>
          <a:p>
            <a:pPr marL="0" indent="0" fontAlgn="base">
              <a:spcBef>
                <a:spcPct val="0"/>
              </a:spcBef>
              <a:spcAft>
                <a:spcPct val="0"/>
              </a:spcAft>
              <a:tabLst>
                <a:tab pos="342900" algn="l"/>
                <a:tab pos="457200" algn="l"/>
              </a:tabLst>
            </a:pPr>
            <a:r>
              <a:rPr kumimoji="0" lang="en-US" altLang="ja-JP" b="0" i="0" u="none" strike="noStrike" cap="none" normalizeH="0" baseline="0" dirty="0" smtClean="0">
                <a:ln>
                  <a:noFill/>
                </a:ln>
                <a:solidFill>
                  <a:schemeClr val="tx1"/>
                </a:solidFill>
                <a:effectLst/>
                <a:ea typeface="MS Mincho" pitchFamily="49" charset="-128"/>
                <a:cs typeface="Times New Roman" pitchFamily="18" charset="0"/>
              </a:rPr>
              <a:t>Think about your capacity to plan the program – do you have everything that you need? Do you need to raise more money for additional program planning and leadership stipends?</a:t>
            </a:r>
            <a:endParaRPr kumimoji="0" lang="en-US" altLang="ja-JP" sz="1800" b="0" i="0" u="none" strike="noStrike" cap="none" normalizeH="0" baseline="0" dirty="0" smtClean="0">
              <a:ln>
                <a:noFill/>
              </a:ln>
              <a:solidFill>
                <a:schemeClr val="tx1"/>
              </a:solidFill>
              <a:effectLst/>
              <a:cs typeface="Arial" pitchFamily="34" charset="0"/>
            </a:endParaRPr>
          </a:p>
          <a:p>
            <a:pPr marL="0" lvl="0" indent="0" eaLnBrk="0" fontAlgn="base" hangingPunct="0">
              <a:spcBef>
                <a:spcPct val="0"/>
              </a:spcBef>
              <a:spcAft>
                <a:spcPct val="0"/>
              </a:spcAft>
              <a:buFontTx/>
              <a:buChar char="•"/>
              <a:tabLst>
                <a:tab pos="342900" algn="l"/>
                <a:tab pos="457200" algn="l"/>
              </a:tabLst>
            </a:pPr>
            <a:r>
              <a:rPr kumimoji="0" lang="en-US" altLang="ja-JP" b="0" i="0" u="none" strike="noStrike" cap="none" normalizeH="0" baseline="0" dirty="0" smtClean="0">
                <a:ln>
                  <a:noFill/>
                </a:ln>
                <a:solidFill>
                  <a:schemeClr val="tx1"/>
                </a:solidFill>
                <a:effectLst/>
                <a:ea typeface="MS Mincho" pitchFamily="49" charset="-128"/>
                <a:cs typeface="Times New Roman" pitchFamily="18" charset="0"/>
              </a:rPr>
              <a:t>How much, and when will you need it?</a:t>
            </a:r>
            <a:endParaRPr kumimoji="0" lang="en-US" altLang="ja-JP" sz="1800" b="0" i="0" u="none" strike="noStrike" cap="none" normalizeH="0" baseline="0" dirty="0" smtClean="0">
              <a:ln>
                <a:noFill/>
              </a:ln>
              <a:solidFill>
                <a:schemeClr val="tx1"/>
              </a:solidFill>
              <a:effectLst/>
              <a:cs typeface="Arial" pitchFamily="34" charset="0"/>
            </a:endParaRPr>
          </a:p>
          <a:p>
            <a:pPr marL="0" lvl="0" indent="0" eaLnBrk="0" fontAlgn="base" hangingPunct="0">
              <a:spcBef>
                <a:spcPct val="0"/>
              </a:spcBef>
              <a:spcAft>
                <a:spcPct val="0"/>
              </a:spcAft>
              <a:buFontTx/>
              <a:buChar char="•"/>
              <a:tabLst>
                <a:tab pos="342900" algn="l"/>
                <a:tab pos="457200" algn="l"/>
              </a:tabLst>
            </a:pPr>
            <a:r>
              <a:rPr kumimoji="0" lang="en-US" altLang="ja-JP" b="0" i="0" u="none" strike="noStrike" cap="none" normalizeH="0" baseline="0" dirty="0" smtClean="0">
                <a:ln>
                  <a:noFill/>
                </a:ln>
                <a:solidFill>
                  <a:schemeClr val="tx1"/>
                </a:solidFill>
                <a:effectLst/>
                <a:ea typeface="MS Mincho" pitchFamily="49" charset="-128"/>
                <a:cs typeface="Times New Roman" pitchFamily="18" charset="0"/>
              </a:rPr>
              <a:t>Are there any other costs immediately relevant to your program (</a:t>
            </a:r>
            <a:r>
              <a:rPr kumimoji="0" lang="en-US" altLang="ja-JP" b="0" i="0" u="none" strike="noStrike" cap="none" normalizeH="0" baseline="0" dirty="0" err="1" smtClean="0">
                <a:ln>
                  <a:noFill/>
                </a:ln>
                <a:solidFill>
                  <a:schemeClr val="tx1"/>
                </a:solidFill>
                <a:effectLst/>
                <a:ea typeface="MS Mincho" pitchFamily="49" charset="-128"/>
                <a:cs typeface="Times New Roman" pitchFamily="18" charset="0"/>
              </a:rPr>
              <a:t>eg</a:t>
            </a:r>
            <a:r>
              <a:rPr kumimoji="0" lang="en-US" altLang="ja-JP" b="0" i="0" u="none" strike="noStrike" cap="none" normalizeH="0" baseline="0" dirty="0" smtClean="0">
                <a:ln>
                  <a:noFill/>
                </a:ln>
                <a:solidFill>
                  <a:schemeClr val="tx1"/>
                </a:solidFill>
                <a:effectLst/>
                <a:ea typeface="MS Mincho" pitchFamily="49" charset="-128"/>
                <a:cs typeface="Times New Roman" pitchFamily="18" charset="0"/>
              </a:rPr>
              <a:t>, $450 program costs for Refresh)? By when do they need to be secured? Follow the above steps for each additional budget item.</a:t>
            </a:r>
            <a:endParaRPr kumimoji="0" lang="en-US" altLang="ja-JP" sz="44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29</TotalTime>
  <Words>1899</Words>
  <Application>Microsoft Office PowerPoint</Application>
  <PresentationFormat>On-screen Show (4:3)</PresentationFormat>
  <Paragraphs>112</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Opulent</vt:lpstr>
      <vt:lpstr>BUDGET &amp; RESOURCE PLANNING WORKSHOP</vt:lpstr>
      <vt:lpstr>Steps for building a budget and resource generation plan </vt:lpstr>
      <vt:lpstr>1. Budget development </vt:lpstr>
      <vt:lpstr>2. Resource generation strategy development</vt:lpstr>
      <vt:lpstr>3. Actualization </vt:lpstr>
      <vt:lpstr>4. Revision</vt:lpstr>
      <vt:lpstr>5. Implementation </vt:lpstr>
      <vt:lpstr>Budget Development</vt:lpstr>
      <vt:lpstr>Planning</vt:lpstr>
      <vt:lpstr>Housing</vt:lpstr>
      <vt:lpstr>Meetings</vt:lpstr>
      <vt:lpstr>Food</vt:lpstr>
      <vt:lpstr>Travel</vt:lpstr>
      <vt:lpstr>Need-based Stipends</vt:lpstr>
      <vt:lpstr>Supplies</vt:lpstr>
      <vt:lpstr>August Gathering</vt:lpstr>
      <vt:lpstr>Sustaining Projects</vt:lpstr>
      <vt:lpstr>Resource Generating Plan Development </vt:lpstr>
      <vt:lpstr>Events</vt:lpstr>
      <vt:lpstr>Asks</vt:lpstr>
      <vt:lpstr>Products/Services</vt:lpstr>
      <vt:lpstr>Partnerships</vt:lpstr>
      <vt:lpstr>Grants</vt:lpstr>
      <vt:lpstr>Other/Alumni Pledges</vt:lpstr>
      <vt:lpstr>Developing 1 Strategy</vt:lpstr>
      <vt:lpstr>Developing 1 Strategy</vt:lpstr>
      <vt:lpstr>BUDGET &amp; RESOURCE PLANNING WORKSHOP</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 &amp; RESOURCE PLANNING WORKSHOP</dc:title>
  <dc:creator>Elana</dc:creator>
  <cp:lastModifiedBy>Martha</cp:lastModifiedBy>
  <cp:revision>2</cp:revision>
  <dcterms:created xsi:type="dcterms:W3CDTF">2010-12-31T06:35:52Z</dcterms:created>
  <dcterms:modified xsi:type="dcterms:W3CDTF">2011-01-08T16:44:51Z</dcterms:modified>
</cp:coreProperties>
</file>